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Old Standard TT"/>
      <p:regular r:id="rId24"/>
      <p:bold r:id="rId25"/>
      <p: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ldStandardT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italic.fntdata"/><Relationship Id="rId25"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10b1768b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10b1768b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10b1768b1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10b1768b1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10b1768b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10b1768b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10b1768b1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10b1768b1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10b1768b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10b1768b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10b1768b1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10b1768b1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10b1768b1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10b1768b1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10b1768b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10b1768b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10b1768b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10b1768b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10b1768b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10b1768b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10b1768b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10b1768b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10b1768b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10b1768b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10b1768b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10b1768b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10b1768b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10b1768b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10b1768b1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10b1768b1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10b1768b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10b1768b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10b1768b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10b1768b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Substrate removal analysis for cross prepared samples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Daniel Arnoldi ID# 113251407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Numerical method </a:t>
            </a:r>
            <a:endParaRPr/>
          </a:p>
        </p:txBody>
      </p:sp>
      <p:sp>
        <p:nvSpPr>
          <p:cNvPr id="138" name="Google Shape;138;p22"/>
          <p:cNvSpPr txBox="1"/>
          <p:nvPr>
            <p:ph idx="1" type="body"/>
          </p:nvPr>
        </p:nvSpPr>
        <p:spPr>
          <a:xfrm>
            <a:off x="0" y="1058225"/>
            <a:ext cx="5833500" cy="37563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To understand how to remove substrate information we need to understand where it comes from and the factors that </a:t>
            </a:r>
            <a:r>
              <a:rPr lang="en"/>
              <a:t>affect</a:t>
            </a:r>
            <a:r>
              <a:rPr lang="en"/>
              <a:t> it. </a:t>
            </a:r>
            <a:endParaRPr/>
          </a:p>
          <a:p>
            <a:pPr indent="0" lvl="0" marL="0" rtl="0" algn="l">
              <a:spcBef>
                <a:spcPts val="1200"/>
              </a:spcBef>
              <a:spcAft>
                <a:spcPts val="0"/>
              </a:spcAft>
              <a:buNone/>
            </a:pPr>
            <a:r>
              <a:rPr lang="en"/>
              <a:t>Our background material will have some spectrum. And if we were looking only at it we would expect to see it in its full intensity. However due to the presence of our sample there will be some decrease in the </a:t>
            </a:r>
            <a:r>
              <a:rPr lang="en"/>
              <a:t>relative</a:t>
            </a:r>
            <a:r>
              <a:rPr lang="en"/>
              <a:t> intensity. </a:t>
            </a:r>
            <a:endParaRPr/>
          </a:p>
          <a:p>
            <a:pPr indent="0" lvl="0" marL="0" rtl="0" algn="l">
              <a:spcBef>
                <a:spcPts val="1200"/>
              </a:spcBef>
              <a:spcAft>
                <a:spcPts val="0"/>
              </a:spcAft>
              <a:buNone/>
            </a:pPr>
            <a:r>
              <a:rPr lang="en"/>
              <a:t>However we expect whatever this relationship is to be fixed. The presence of our sample </a:t>
            </a:r>
            <a:r>
              <a:rPr lang="en"/>
              <a:t>won't change the relative spectrum of our substrate. </a:t>
            </a:r>
            <a:endParaRPr/>
          </a:p>
          <a:p>
            <a:pPr indent="0" lvl="0" marL="0" rtl="0" algn="l">
              <a:spcBef>
                <a:spcPts val="1200"/>
              </a:spcBef>
              <a:spcAft>
                <a:spcPts val="0"/>
              </a:spcAft>
              <a:buNone/>
            </a:pPr>
            <a:r>
              <a:rPr lang="en"/>
              <a:t>To say if our background has peaks [3,8] [5,6] and [10,20] and the intensity of the background in our sample is 50% we would expect the background to include the following [3,4] [5,3] and [10,10] they may be higher if the expected data has peaks at these values but we can predict the impact the background has.</a:t>
            </a:r>
            <a:endParaRPr/>
          </a:p>
          <a:p>
            <a:pPr indent="0" lvl="0" marL="0" rtl="0" algn="l">
              <a:spcBef>
                <a:spcPts val="1200"/>
              </a:spcBef>
              <a:spcAft>
                <a:spcPts val="1200"/>
              </a:spcAft>
              <a:buNone/>
            </a:pPr>
            <a:r>
              <a:rPr lang="en"/>
              <a:t>This creates an equation for our data collected data = background*X + sample data which we can rewrite</a:t>
            </a:r>
            <a:endParaRPr/>
          </a:p>
        </p:txBody>
      </p:sp>
      <p:pic>
        <p:nvPicPr>
          <p:cNvPr id="139" name="Google Shape;139;p22"/>
          <p:cNvPicPr preferRelativeResize="0"/>
          <p:nvPr/>
        </p:nvPicPr>
        <p:blipFill>
          <a:blip r:embed="rId3">
            <a:alphaModFix/>
          </a:blip>
          <a:stretch>
            <a:fillRect/>
          </a:stretch>
        </p:blipFill>
        <p:spPr>
          <a:xfrm>
            <a:off x="6292275" y="1732725"/>
            <a:ext cx="2868109" cy="1732725"/>
          </a:xfrm>
          <a:prstGeom prst="rect">
            <a:avLst/>
          </a:prstGeom>
          <a:noFill/>
          <a:ln>
            <a:noFill/>
          </a:ln>
        </p:spPr>
      </p:pic>
      <p:pic>
        <p:nvPicPr>
          <p:cNvPr id="140" name="Google Shape;140;p22"/>
          <p:cNvPicPr preferRelativeResize="0"/>
          <p:nvPr/>
        </p:nvPicPr>
        <p:blipFill>
          <a:blip r:embed="rId4">
            <a:alphaModFix/>
          </a:blip>
          <a:stretch>
            <a:fillRect/>
          </a:stretch>
        </p:blipFill>
        <p:spPr>
          <a:xfrm>
            <a:off x="6308650" y="0"/>
            <a:ext cx="2835350" cy="1732725"/>
          </a:xfrm>
          <a:prstGeom prst="rect">
            <a:avLst/>
          </a:prstGeom>
          <a:noFill/>
          <a:ln>
            <a:noFill/>
          </a:ln>
        </p:spPr>
      </p:pic>
      <p:sp>
        <p:nvSpPr>
          <p:cNvPr id="141" name="Google Shape;141;p22"/>
          <p:cNvSpPr txBox="1"/>
          <p:nvPr/>
        </p:nvSpPr>
        <p:spPr>
          <a:xfrm>
            <a:off x="6240475" y="3782875"/>
            <a:ext cx="2835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Equation: </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X = Collected Data - Expected Data</a:t>
            </a:r>
            <a:endParaRPr sz="1300">
              <a:solidFill>
                <a:schemeClr val="dk1"/>
              </a:solidFill>
              <a:latin typeface="Old Standard TT"/>
              <a:ea typeface="Old Standard TT"/>
              <a:cs typeface="Old Standard TT"/>
              <a:sym typeface="Old Standard TT"/>
            </a:endParaRPr>
          </a:p>
          <a:p>
            <a:pPr indent="0" lvl="0" marL="914400" rtl="0" algn="l">
              <a:spcBef>
                <a:spcPts val="0"/>
              </a:spcBef>
              <a:spcAft>
                <a:spcPts val="0"/>
              </a:spcAft>
              <a:buNone/>
            </a:pPr>
            <a:r>
              <a:rPr lang="en" sz="1300">
                <a:solidFill>
                  <a:schemeClr val="dk1"/>
                </a:solidFill>
                <a:latin typeface="Old Standard TT"/>
                <a:ea typeface="Old Standard TT"/>
                <a:cs typeface="Old Standard TT"/>
                <a:sym typeface="Old Standard TT"/>
              </a:rPr>
              <a:t>  Background </a:t>
            </a:r>
            <a:endParaRPr sz="1300">
              <a:solidFill>
                <a:schemeClr val="dk1"/>
              </a:solidFill>
              <a:latin typeface="Old Standard TT"/>
              <a:ea typeface="Old Standard TT"/>
              <a:cs typeface="Old Standard TT"/>
              <a:sym typeface="Old Standard TT"/>
            </a:endParaRPr>
          </a:p>
        </p:txBody>
      </p:sp>
      <p:cxnSp>
        <p:nvCxnSpPr>
          <p:cNvPr id="142" name="Google Shape;142;p22"/>
          <p:cNvCxnSpPr/>
          <p:nvPr/>
        </p:nvCxnSpPr>
        <p:spPr>
          <a:xfrm>
            <a:off x="6559375" y="4220250"/>
            <a:ext cx="2516400" cy="11100"/>
          </a:xfrm>
          <a:prstGeom prst="straightConnector1">
            <a:avLst/>
          </a:prstGeom>
          <a:noFill/>
          <a:ln cap="flat" cmpd="sng" w="9525">
            <a:solidFill>
              <a:schemeClr val="dk1"/>
            </a:solidFill>
            <a:prstDash val="solid"/>
            <a:round/>
            <a:headEnd len="med" w="med" type="none"/>
            <a:tailEnd len="med" w="med" type="none"/>
          </a:ln>
        </p:spPr>
      </p:cxnSp>
      <p:sp>
        <p:nvSpPr>
          <p:cNvPr id="143" name="Google Shape;14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Numerical method - </a:t>
            </a:r>
            <a:r>
              <a:rPr lang="en"/>
              <a:t>linear</a:t>
            </a:r>
            <a:r>
              <a:rPr lang="en"/>
              <a:t> regression</a:t>
            </a:r>
            <a:endParaRPr/>
          </a:p>
        </p:txBody>
      </p:sp>
      <p:sp>
        <p:nvSpPr>
          <p:cNvPr id="149" name="Google Shape;149;p23"/>
          <p:cNvSpPr txBox="1"/>
          <p:nvPr>
            <p:ph idx="1" type="body"/>
          </p:nvPr>
        </p:nvSpPr>
        <p:spPr>
          <a:xfrm>
            <a:off x="311700" y="932375"/>
            <a:ext cx="7096500" cy="4128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Based on our equation for X which we expect to be a single value we can say what we expect from X. If we were to calculate X for every point we would expect to see a linear line. With a slope of 0 and an intercept equal to the scalar. </a:t>
            </a:r>
            <a:endParaRPr/>
          </a:p>
          <a:p>
            <a:pPr indent="0" lvl="0" marL="0" rtl="0" algn="l">
              <a:spcBef>
                <a:spcPts val="1200"/>
              </a:spcBef>
              <a:spcAft>
                <a:spcPts val="0"/>
              </a:spcAft>
              <a:buNone/>
            </a:pPr>
            <a:r>
              <a:rPr lang="en"/>
              <a:t>We can’t simply perform this fit since we don't have a  sample dataset. But we can discuss the impact of this data through the lens of the equation: X = Collected Data/Background and how it differs from our original equation. </a:t>
            </a:r>
            <a:endParaRPr/>
          </a:p>
          <a:p>
            <a:pPr indent="0" lvl="0" marL="0" rtl="0" algn="l">
              <a:spcBef>
                <a:spcPts val="1200"/>
              </a:spcBef>
              <a:spcAft>
                <a:spcPts val="0"/>
              </a:spcAft>
              <a:buNone/>
            </a:pPr>
            <a:r>
              <a:rPr lang="en"/>
              <a:t>At points where our theoretical sample dataset is very high we would expect the value of our collected data to also rise.In this second case since the sample data isn't rising to compensate we would expect X to get much higher. But in areas where this expected data is low X should stabilize. </a:t>
            </a:r>
            <a:endParaRPr/>
          </a:p>
          <a:p>
            <a:pPr indent="0" lvl="0" marL="0" rtl="0" algn="l">
              <a:spcBef>
                <a:spcPts val="1200"/>
              </a:spcBef>
              <a:spcAft>
                <a:spcPts val="0"/>
              </a:spcAft>
              <a:buNone/>
            </a:pPr>
            <a:r>
              <a:rPr lang="en"/>
              <a:t>This opens up the opportunity for a linear regression. We can graph the equation X = Collected Data/Background and identify where it deviates from an ideal flat linear graph. Taking the highest deviating points since these are likely to be caused by the expected datas effect. </a:t>
            </a:r>
            <a:endParaRPr/>
          </a:p>
          <a:p>
            <a:pPr indent="0" lvl="0" marL="0" rtl="0" algn="l">
              <a:spcBef>
                <a:spcPts val="1200"/>
              </a:spcBef>
              <a:spcAft>
                <a:spcPts val="0"/>
              </a:spcAft>
              <a:buNone/>
            </a:pPr>
            <a:r>
              <a:rPr lang="en"/>
              <a:t>Using the linear regression function with our data we can identify the residuals or deviation from these values. Then remove the values with the largest residuals. By repeating this cycle of analysis and removal over and over we can slowly reduce the error. Excluding points which are likely to contain sample data until only the background portion of our collected data remains</a:t>
            </a:r>
            <a:endParaRPr/>
          </a:p>
          <a:p>
            <a:pPr indent="0" lvl="0" marL="0" rtl="0" algn="l">
              <a:spcBef>
                <a:spcPts val="1200"/>
              </a:spcBef>
              <a:spcAft>
                <a:spcPts val="1200"/>
              </a:spcAft>
              <a:buNone/>
            </a:pPr>
            <a:r>
              <a:rPr lang="en"/>
              <a:t>We track this using Root mean squared error, comparing to a value we select for how much error is acceptable in the cases shown to the side the process was stopped at .9, .1 , .01 and .001</a:t>
            </a:r>
            <a:endParaRPr/>
          </a:p>
        </p:txBody>
      </p:sp>
      <p:pic>
        <p:nvPicPr>
          <p:cNvPr id="150" name="Google Shape;150;p23"/>
          <p:cNvPicPr preferRelativeResize="0"/>
          <p:nvPr/>
        </p:nvPicPr>
        <p:blipFill>
          <a:blip r:embed="rId3">
            <a:alphaModFix/>
          </a:blip>
          <a:stretch>
            <a:fillRect/>
          </a:stretch>
        </p:blipFill>
        <p:spPr>
          <a:xfrm>
            <a:off x="7380125" y="0"/>
            <a:ext cx="1768475" cy="1321256"/>
          </a:xfrm>
          <a:prstGeom prst="rect">
            <a:avLst/>
          </a:prstGeom>
          <a:noFill/>
          <a:ln>
            <a:noFill/>
          </a:ln>
        </p:spPr>
      </p:pic>
      <p:pic>
        <p:nvPicPr>
          <p:cNvPr id="151" name="Google Shape;151;p23"/>
          <p:cNvPicPr preferRelativeResize="0"/>
          <p:nvPr/>
        </p:nvPicPr>
        <p:blipFill>
          <a:blip r:embed="rId4">
            <a:alphaModFix/>
          </a:blip>
          <a:stretch>
            <a:fillRect/>
          </a:stretch>
        </p:blipFill>
        <p:spPr>
          <a:xfrm>
            <a:off x="7408211" y="2676425"/>
            <a:ext cx="1712319" cy="1243584"/>
          </a:xfrm>
          <a:prstGeom prst="rect">
            <a:avLst/>
          </a:prstGeom>
          <a:noFill/>
          <a:ln>
            <a:noFill/>
          </a:ln>
        </p:spPr>
      </p:pic>
      <p:pic>
        <p:nvPicPr>
          <p:cNvPr id="152" name="Google Shape;152;p23"/>
          <p:cNvPicPr preferRelativeResize="0"/>
          <p:nvPr/>
        </p:nvPicPr>
        <p:blipFill>
          <a:blip r:embed="rId5">
            <a:alphaModFix/>
          </a:blip>
          <a:stretch>
            <a:fillRect/>
          </a:stretch>
        </p:blipFill>
        <p:spPr>
          <a:xfrm>
            <a:off x="7380148" y="1309875"/>
            <a:ext cx="1768463" cy="1261872"/>
          </a:xfrm>
          <a:prstGeom prst="rect">
            <a:avLst/>
          </a:prstGeom>
          <a:noFill/>
          <a:ln>
            <a:noFill/>
          </a:ln>
        </p:spPr>
      </p:pic>
      <p:pic>
        <p:nvPicPr>
          <p:cNvPr id="153" name="Google Shape;153;p23"/>
          <p:cNvPicPr preferRelativeResize="0"/>
          <p:nvPr/>
        </p:nvPicPr>
        <p:blipFill>
          <a:blip r:embed="rId6">
            <a:alphaModFix/>
          </a:blip>
          <a:stretch>
            <a:fillRect/>
          </a:stretch>
        </p:blipFill>
        <p:spPr>
          <a:xfrm>
            <a:off x="7384754" y="3881619"/>
            <a:ext cx="1759253" cy="1261872"/>
          </a:xfrm>
          <a:prstGeom prst="rect">
            <a:avLst/>
          </a:prstGeom>
          <a:noFill/>
          <a:ln>
            <a:noFill/>
          </a:ln>
        </p:spPr>
      </p:pic>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r>
              <a:rPr lang="en"/>
              <a:t>  - sample backgrounds </a:t>
            </a:r>
            <a:endParaRPr/>
          </a:p>
        </p:txBody>
      </p:sp>
      <p:sp>
        <p:nvSpPr>
          <p:cNvPr id="160" name="Google Shape;160;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Due to the timing of this project i was </a:t>
            </a:r>
            <a:r>
              <a:rPr lang="en"/>
              <a:t>unable</a:t>
            </a:r>
            <a:r>
              <a:rPr lang="en"/>
              <a:t> to collect finalized data on the various substrates being used. So instead added background functions into data in order to simulate various backgrounds. </a:t>
            </a:r>
            <a:endParaRPr/>
          </a:p>
        </p:txBody>
      </p:sp>
      <p:pic>
        <p:nvPicPr>
          <p:cNvPr id="161" name="Google Shape;161;p24"/>
          <p:cNvPicPr preferRelativeResize="0"/>
          <p:nvPr/>
        </p:nvPicPr>
        <p:blipFill>
          <a:blip r:embed="rId3">
            <a:alphaModFix/>
          </a:blip>
          <a:stretch>
            <a:fillRect/>
          </a:stretch>
        </p:blipFill>
        <p:spPr>
          <a:xfrm>
            <a:off x="872551" y="2323750"/>
            <a:ext cx="3433026" cy="2087100"/>
          </a:xfrm>
          <a:prstGeom prst="rect">
            <a:avLst/>
          </a:prstGeom>
          <a:noFill/>
          <a:ln>
            <a:noFill/>
          </a:ln>
        </p:spPr>
      </p:pic>
      <p:sp>
        <p:nvSpPr>
          <p:cNvPr id="162" name="Google Shape;162;p24"/>
          <p:cNvSpPr txBox="1"/>
          <p:nvPr/>
        </p:nvSpPr>
        <p:spPr>
          <a:xfrm>
            <a:off x="127100" y="4410850"/>
            <a:ext cx="453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Graph 1 uses the function =((x/1000-2)^2*e^(x/1000-2)^2)/10 and a </a:t>
            </a:r>
            <a:r>
              <a:rPr lang="en" sz="1200">
                <a:solidFill>
                  <a:schemeClr val="dk1"/>
                </a:solidFill>
                <a:latin typeface="Old Standard TT"/>
                <a:ea typeface="Old Standard TT"/>
                <a:cs typeface="Old Standard TT"/>
                <a:sym typeface="Old Standard TT"/>
              </a:rPr>
              <a:t>scalar</a:t>
            </a:r>
            <a:r>
              <a:rPr lang="en" sz="1200">
                <a:solidFill>
                  <a:schemeClr val="dk1"/>
                </a:solidFill>
                <a:latin typeface="Old Standard TT"/>
                <a:ea typeface="Old Standard TT"/>
                <a:cs typeface="Old Standard TT"/>
                <a:sym typeface="Old Standard TT"/>
              </a:rPr>
              <a:t> value of .35</a:t>
            </a:r>
            <a:endParaRPr sz="1200">
              <a:solidFill>
                <a:schemeClr val="dk1"/>
              </a:solidFill>
              <a:latin typeface="Old Standard TT"/>
              <a:ea typeface="Old Standard TT"/>
              <a:cs typeface="Old Standard TT"/>
              <a:sym typeface="Old Standard TT"/>
            </a:endParaRPr>
          </a:p>
        </p:txBody>
      </p:sp>
      <p:pic>
        <p:nvPicPr>
          <p:cNvPr id="163" name="Google Shape;163;p24"/>
          <p:cNvPicPr preferRelativeResize="0"/>
          <p:nvPr/>
        </p:nvPicPr>
        <p:blipFill>
          <a:blip r:embed="rId4">
            <a:alphaModFix/>
          </a:blip>
          <a:stretch>
            <a:fillRect/>
          </a:stretch>
        </p:blipFill>
        <p:spPr>
          <a:xfrm>
            <a:off x="5053950" y="2323750"/>
            <a:ext cx="3470667" cy="2087100"/>
          </a:xfrm>
          <a:prstGeom prst="rect">
            <a:avLst/>
          </a:prstGeom>
          <a:noFill/>
          <a:ln>
            <a:noFill/>
          </a:ln>
        </p:spPr>
      </p:pic>
      <p:sp>
        <p:nvSpPr>
          <p:cNvPr id="164" name="Google Shape;164;p24"/>
          <p:cNvSpPr txBox="1"/>
          <p:nvPr/>
        </p:nvSpPr>
        <p:spPr>
          <a:xfrm>
            <a:off x="4665200" y="4366000"/>
            <a:ext cx="453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Graph 1 uses the function =|sin((x-3000)/250))*0.04| and a </a:t>
            </a:r>
            <a:r>
              <a:rPr lang="en" sz="1200"/>
              <a:t>scalar</a:t>
            </a:r>
            <a:r>
              <a:rPr lang="en" sz="1200"/>
              <a:t> value of .7</a:t>
            </a:r>
            <a:endParaRPr sz="1200"/>
          </a:p>
        </p:txBody>
      </p:sp>
      <p:sp>
        <p:nvSpPr>
          <p:cNvPr id="165" name="Google Shape;16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151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Substrate Scaling</a:t>
            </a:r>
            <a:endParaRPr/>
          </a:p>
        </p:txBody>
      </p:sp>
      <p:sp>
        <p:nvSpPr>
          <p:cNvPr id="171" name="Google Shape;171;p25"/>
          <p:cNvSpPr txBox="1"/>
          <p:nvPr>
            <p:ph idx="1" type="body"/>
          </p:nvPr>
        </p:nvSpPr>
        <p:spPr>
          <a:xfrm>
            <a:off x="311700" y="1171600"/>
            <a:ext cx="3022500" cy="339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This is the code used for finding the scaler for substrate removal its built around a while loop which tracks the error of the function. In the first </a:t>
            </a:r>
            <a:r>
              <a:rPr lang="en"/>
              <a:t>iteration</a:t>
            </a:r>
            <a:r>
              <a:rPr lang="en"/>
              <a:t> this will be indicative the Root mean square error. </a:t>
            </a:r>
            <a:endParaRPr/>
          </a:p>
          <a:p>
            <a:pPr indent="0" lvl="0" marL="0" rtl="0" algn="l">
              <a:spcBef>
                <a:spcPts val="1200"/>
              </a:spcBef>
              <a:spcAft>
                <a:spcPts val="1200"/>
              </a:spcAft>
              <a:buNone/>
            </a:pPr>
            <a:r>
              <a:rPr lang="en"/>
              <a:t>It removes entries from the data that are empty before copying the entries over to a set of comparison values. Then </a:t>
            </a:r>
            <a:r>
              <a:rPr lang="en"/>
              <a:t>performing</a:t>
            </a:r>
            <a:r>
              <a:rPr lang="en"/>
              <a:t> the </a:t>
            </a:r>
            <a:r>
              <a:rPr lang="en"/>
              <a:t>linear</a:t>
            </a:r>
            <a:r>
              <a:rPr lang="en"/>
              <a:t> fit creating a set of the data from the estimated slope </a:t>
            </a:r>
            <a:endParaRPr/>
          </a:p>
        </p:txBody>
      </p:sp>
      <p:sp>
        <p:nvSpPr>
          <p:cNvPr id="172" name="Google Shape;17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5"/>
          <p:cNvPicPr preferRelativeResize="0"/>
          <p:nvPr/>
        </p:nvPicPr>
        <p:blipFill>
          <a:blip r:embed="rId3">
            <a:alphaModFix/>
          </a:blip>
          <a:stretch>
            <a:fillRect/>
          </a:stretch>
        </p:blipFill>
        <p:spPr>
          <a:xfrm>
            <a:off x="4022350" y="201850"/>
            <a:ext cx="5121651" cy="4941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Code- Substrate Scaling</a:t>
            </a:r>
            <a:endParaRPr/>
          </a:p>
          <a:p>
            <a:pPr indent="0" lvl="0" marL="0" rtl="0" algn="l">
              <a:spcBef>
                <a:spcPts val="0"/>
              </a:spcBef>
              <a:spcAft>
                <a:spcPts val="0"/>
              </a:spcAft>
              <a:buNone/>
            </a:pPr>
            <a:r>
              <a:t/>
            </a:r>
            <a:endParaRPr/>
          </a:p>
        </p:txBody>
      </p:sp>
      <p:sp>
        <p:nvSpPr>
          <p:cNvPr id="179" name="Google Shape;179;p26"/>
          <p:cNvSpPr txBox="1"/>
          <p:nvPr>
            <p:ph idx="1" type="body"/>
          </p:nvPr>
        </p:nvSpPr>
        <p:spPr>
          <a:xfrm>
            <a:off x="311700" y="1171600"/>
            <a:ext cx="4218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second section of this code deals with the repeating step. As a </a:t>
            </a:r>
            <a:r>
              <a:rPr lang="en"/>
              <a:t>parameter</a:t>
            </a:r>
            <a:r>
              <a:rPr lang="en"/>
              <a:t> we are removing any values that are above twice the average residual. Over many runs this will eliminate the worst fitting data slowly resulting in a flat line we can extract the intercept from. </a:t>
            </a:r>
            <a:endParaRPr/>
          </a:p>
        </p:txBody>
      </p:sp>
      <p:sp>
        <p:nvSpPr>
          <p:cNvPr id="180" name="Google Shape;18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6"/>
          <p:cNvPicPr preferRelativeResize="0"/>
          <p:nvPr/>
        </p:nvPicPr>
        <p:blipFill>
          <a:blip r:embed="rId3">
            <a:alphaModFix/>
          </a:blip>
          <a:stretch>
            <a:fillRect/>
          </a:stretch>
        </p:blipFill>
        <p:spPr>
          <a:xfrm>
            <a:off x="0" y="3538977"/>
            <a:ext cx="9144000" cy="1643247"/>
          </a:xfrm>
          <a:prstGeom prst="rect">
            <a:avLst/>
          </a:prstGeom>
          <a:noFill/>
          <a:ln>
            <a:noFill/>
          </a:ln>
        </p:spPr>
      </p:pic>
      <p:pic>
        <p:nvPicPr>
          <p:cNvPr id="182" name="Google Shape;182;p26"/>
          <p:cNvPicPr preferRelativeResize="0"/>
          <p:nvPr/>
        </p:nvPicPr>
        <p:blipFill>
          <a:blip r:embed="rId4">
            <a:alphaModFix/>
          </a:blip>
          <a:stretch>
            <a:fillRect/>
          </a:stretch>
        </p:blipFill>
        <p:spPr>
          <a:xfrm>
            <a:off x="4760450" y="977861"/>
            <a:ext cx="4383550" cy="24087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Test 1 &amp; 2  </a:t>
            </a:r>
            <a:endParaRPr/>
          </a:p>
        </p:txBody>
      </p:sp>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7"/>
          <p:cNvPicPr preferRelativeResize="0"/>
          <p:nvPr/>
        </p:nvPicPr>
        <p:blipFill>
          <a:blip r:embed="rId3">
            <a:alphaModFix/>
          </a:blip>
          <a:stretch>
            <a:fillRect/>
          </a:stretch>
        </p:blipFill>
        <p:spPr>
          <a:xfrm>
            <a:off x="0" y="3141720"/>
            <a:ext cx="3152159" cy="1892425"/>
          </a:xfrm>
          <a:prstGeom prst="rect">
            <a:avLst/>
          </a:prstGeom>
          <a:noFill/>
          <a:ln>
            <a:noFill/>
          </a:ln>
        </p:spPr>
      </p:pic>
      <p:pic>
        <p:nvPicPr>
          <p:cNvPr id="190" name="Google Shape;190;p27"/>
          <p:cNvPicPr preferRelativeResize="0"/>
          <p:nvPr/>
        </p:nvPicPr>
        <p:blipFill>
          <a:blip r:embed="rId4">
            <a:alphaModFix/>
          </a:blip>
          <a:stretch>
            <a:fillRect/>
          </a:stretch>
        </p:blipFill>
        <p:spPr>
          <a:xfrm>
            <a:off x="3290388" y="3141720"/>
            <a:ext cx="2501668" cy="1892425"/>
          </a:xfrm>
          <a:prstGeom prst="rect">
            <a:avLst/>
          </a:prstGeom>
          <a:noFill/>
          <a:ln>
            <a:noFill/>
          </a:ln>
        </p:spPr>
      </p:pic>
      <p:pic>
        <p:nvPicPr>
          <p:cNvPr id="191" name="Google Shape;191;p27"/>
          <p:cNvPicPr preferRelativeResize="0"/>
          <p:nvPr/>
        </p:nvPicPr>
        <p:blipFill>
          <a:blip r:embed="rId5">
            <a:alphaModFix/>
          </a:blip>
          <a:stretch>
            <a:fillRect/>
          </a:stretch>
        </p:blipFill>
        <p:spPr>
          <a:xfrm>
            <a:off x="5792045" y="3096025"/>
            <a:ext cx="3308286" cy="1983825"/>
          </a:xfrm>
          <a:prstGeom prst="rect">
            <a:avLst/>
          </a:prstGeom>
          <a:noFill/>
          <a:ln>
            <a:noFill/>
          </a:ln>
        </p:spPr>
      </p:pic>
      <p:pic>
        <p:nvPicPr>
          <p:cNvPr id="192" name="Google Shape;192;p27"/>
          <p:cNvPicPr preferRelativeResize="0"/>
          <p:nvPr/>
        </p:nvPicPr>
        <p:blipFill>
          <a:blip r:embed="rId6">
            <a:alphaModFix/>
          </a:blip>
          <a:stretch>
            <a:fillRect/>
          </a:stretch>
        </p:blipFill>
        <p:spPr>
          <a:xfrm>
            <a:off x="3352851" y="1085212"/>
            <a:ext cx="2565659" cy="1983825"/>
          </a:xfrm>
          <a:prstGeom prst="rect">
            <a:avLst/>
          </a:prstGeom>
          <a:noFill/>
          <a:ln>
            <a:noFill/>
          </a:ln>
        </p:spPr>
      </p:pic>
      <p:pic>
        <p:nvPicPr>
          <p:cNvPr id="193" name="Google Shape;193;p27"/>
          <p:cNvPicPr preferRelativeResize="0"/>
          <p:nvPr/>
        </p:nvPicPr>
        <p:blipFill>
          <a:blip r:embed="rId7">
            <a:alphaModFix/>
          </a:blip>
          <a:stretch>
            <a:fillRect/>
          </a:stretch>
        </p:blipFill>
        <p:spPr>
          <a:xfrm>
            <a:off x="44575" y="1120925"/>
            <a:ext cx="3152150" cy="1865669"/>
          </a:xfrm>
          <a:prstGeom prst="rect">
            <a:avLst/>
          </a:prstGeom>
          <a:noFill/>
          <a:ln>
            <a:noFill/>
          </a:ln>
        </p:spPr>
      </p:pic>
      <p:pic>
        <p:nvPicPr>
          <p:cNvPr id="194" name="Google Shape;194;p27"/>
          <p:cNvPicPr preferRelativeResize="0"/>
          <p:nvPr/>
        </p:nvPicPr>
        <p:blipFill>
          <a:blip r:embed="rId8">
            <a:alphaModFix/>
          </a:blip>
          <a:stretch>
            <a:fillRect/>
          </a:stretch>
        </p:blipFill>
        <p:spPr>
          <a:xfrm>
            <a:off x="6074635" y="1210625"/>
            <a:ext cx="2896729" cy="173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real data trial XRD of ZIF-8</a:t>
            </a:r>
            <a:endParaRPr/>
          </a:p>
        </p:txBody>
      </p:sp>
      <p:sp>
        <p:nvSpPr>
          <p:cNvPr id="200" name="Google Shape;200;p28"/>
          <p:cNvSpPr txBox="1"/>
          <p:nvPr>
            <p:ph idx="1" type="body"/>
          </p:nvPr>
        </p:nvSpPr>
        <p:spPr>
          <a:xfrm>
            <a:off x="311700" y="1171600"/>
            <a:ext cx="8520600" cy="1671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The</a:t>
            </a:r>
            <a:r>
              <a:rPr lang="en"/>
              <a:t> </a:t>
            </a:r>
            <a:r>
              <a:rPr lang="en"/>
              <a:t>results</a:t>
            </a:r>
            <a:r>
              <a:rPr lang="en"/>
              <a:t> of the real trial were slightly off. Our graph of X values winding up with a rather clear slope. Indicating some flaws in the methodology. However there is the </a:t>
            </a:r>
            <a:r>
              <a:rPr lang="en"/>
              <a:t>potential</a:t>
            </a:r>
            <a:r>
              <a:rPr lang="en"/>
              <a:t> that this value is an outlier caused by the arcing nature of the data.</a:t>
            </a:r>
            <a:endParaRPr/>
          </a:p>
          <a:p>
            <a:pPr indent="0" lvl="0" marL="0" rtl="0" algn="l">
              <a:spcBef>
                <a:spcPts val="1200"/>
              </a:spcBef>
              <a:spcAft>
                <a:spcPts val="1200"/>
              </a:spcAft>
              <a:buNone/>
            </a:pPr>
            <a:r>
              <a:rPr lang="en"/>
              <a:t>You can note that the high slope seems to appear at the end where data converges. Since these areas have lower values they are far more likely to feel the </a:t>
            </a:r>
            <a:r>
              <a:rPr lang="en"/>
              <a:t>effects</a:t>
            </a:r>
            <a:r>
              <a:rPr lang="en"/>
              <a:t> of noise and random variance meaning its </a:t>
            </a:r>
            <a:r>
              <a:rPr lang="en"/>
              <a:t>plausible</a:t>
            </a:r>
            <a:r>
              <a:rPr lang="en"/>
              <a:t> this is throwing off the calculations. But still the translation dose </a:t>
            </a:r>
            <a:r>
              <a:rPr lang="en"/>
              <a:t>create</a:t>
            </a:r>
            <a:r>
              <a:rPr lang="en"/>
              <a:t> a more </a:t>
            </a:r>
            <a:r>
              <a:rPr lang="en"/>
              <a:t>linear</a:t>
            </a:r>
            <a:r>
              <a:rPr lang="en"/>
              <a:t> profile </a:t>
            </a:r>
            <a:r>
              <a:rPr lang="en"/>
              <a:t>implying</a:t>
            </a:r>
            <a:r>
              <a:rPr lang="en"/>
              <a:t> that with the correct </a:t>
            </a:r>
            <a:r>
              <a:rPr lang="en"/>
              <a:t>parameters</a:t>
            </a:r>
            <a:r>
              <a:rPr lang="en"/>
              <a:t> and tinkering a solution could be found. </a:t>
            </a:r>
            <a:endParaRPr/>
          </a:p>
        </p:txBody>
      </p:sp>
      <p:pic>
        <p:nvPicPr>
          <p:cNvPr id="201" name="Google Shape;201;p28"/>
          <p:cNvPicPr preferRelativeResize="0"/>
          <p:nvPr/>
        </p:nvPicPr>
        <p:blipFill>
          <a:blip r:embed="rId3">
            <a:alphaModFix/>
          </a:blip>
          <a:stretch>
            <a:fillRect/>
          </a:stretch>
        </p:blipFill>
        <p:spPr>
          <a:xfrm>
            <a:off x="6109575" y="2983488"/>
            <a:ext cx="3034425" cy="2162087"/>
          </a:xfrm>
          <a:prstGeom prst="rect">
            <a:avLst/>
          </a:prstGeom>
          <a:noFill/>
          <a:ln>
            <a:noFill/>
          </a:ln>
        </p:spPr>
      </p:pic>
      <p:pic>
        <p:nvPicPr>
          <p:cNvPr id="202" name="Google Shape;202;p28"/>
          <p:cNvPicPr preferRelativeResize="0"/>
          <p:nvPr/>
        </p:nvPicPr>
        <p:blipFill>
          <a:blip r:embed="rId4">
            <a:alphaModFix/>
          </a:blip>
          <a:stretch>
            <a:fillRect/>
          </a:stretch>
        </p:blipFill>
        <p:spPr>
          <a:xfrm>
            <a:off x="0" y="2985296"/>
            <a:ext cx="3034425" cy="2158203"/>
          </a:xfrm>
          <a:prstGeom prst="rect">
            <a:avLst/>
          </a:prstGeom>
          <a:noFill/>
          <a:ln>
            <a:noFill/>
          </a:ln>
        </p:spPr>
      </p:pic>
      <p:pic>
        <p:nvPicPr>
          <p:cNvPr id="203" name="Google Shape;203;p28"/>
          <p:cNvPicPr preferRelativeResize="0"/>
          <p:nvPr/>
        </p:nvPicPr>
        <p:blipFill>
          <a:blip r:embed="rId5">
            <a:alphaModFix/>
          </a:blip>
          <a:stretch>
            <a:fillRect/>
          </a:stretch>
        </p:blipFill>
        <p:spPr>
          <a:xfrm>
            <a:off x="3223000" y="2981425"/>
            <a:ext cx="2918797" cy="2162075"/>
          </a:xfrm>
          <a:prstGeom prst="rect">
            <a:avLst/>
          </a:prstGeom>
          <a:noFill/>
          <a:ln>
            <a:noFill/>
          </a:ln>
        </p:spPr>
      </p:pic>
      <p:sp>
        <p:nvSpPr>
          <p:cNvPr id="204" name="Google Shape;20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t>
            </a:r>
            <a:endParaRPr/>
          </a:p>
        </p:txBody>
      </p:sp>
      <p:sp>
        <p:nvSpPr>
          <p:cNvPr id="210" name="Google Shape;210;p29"/>
          <p:cNvSpPr txBox="1"/>
          <p:nvPr>
            <p:ph idx="1" type="body"/>
          </p:nvPr>
        </p:nvSpPr>
        <p:spPr>
          <a:xfrm>
            <a:off x="311700" y="1171600"/>
            <a:ext cx="8520600" cy="3687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Overall the preliminary results have been very promising, the </a:t>
            </a:r>
            <a:r>
              <a:rPr lang="en"/>
              <a:t>linear</a:t>
            </a:r>
            <a:r>
              <a:rPr lang="en"/>
              <a:t> fit has shown to be able to handle a wide variety of functions as made clear by the two tests. In a short period of time and with few input </a:t>
            </a:r>
            <a:r>
              <a:rPr lang="en"/>
              <a:t>parameters</a:t>
            </a:r>
            <a:r>
              <a:rPr lang="en"/>
              <a:t>. </a:t>
            </a:r>
            <a:endParaRPr/>
          </a:p>
          <a:p>
            <a:pPr indent="0" lvl="0" marL="0" rtl="0" algn="l">
              <a:spcBef>
                <a:spcPts val="1200"/>
              </a:spcBef>
              <a:spcAft>
                <a:spcPts val="0"/>
              </a:spcAft>
              <a:buNone/>
            </a:pPr>
            <a:r>
              <a:rPr lang="en"/>
              <a:t>Our real world data test is </a:t>
            </a:r>
            <a:r>
              <a:rPr lang="en"/>
              <a:t>shaky</a:t>
            </a:r>
            <a:r>
              <a:rPr lang="en"/>
              <a:t> but shows a somewhat effective leveling out of an extreme substrate curve. </a:t>
            </a:r>
            <a:endParaRPr/>
          </a:p>
          <a:p>
            <a:pPr indent="0" lvl="0" marL="0" rtl="0" algn="l">
              <a:spcBef>
                <a:spcPts val="1200"/>
              </a:spcBef>
              <a:spcAft>
                <a:spcPts val="0"/>
              </a:spcAft>
              <a:buNone/>
            </a:pPr>
            <a:r>
              <a:rPr lang="en"/>
              <a:t>In addition our </a:t>
            </a:r>
            <a:r>
              <a:rPr lang="en"/>
              <a:t>modified</a:t>
            </a:r>
            <a:r>
              <a:rPr lang="en"/>
              <a:t> data tests were </a:t>
            </a:r>
            <a:r>
              <a:rPr lang="en"/>
              <a:t>successes</a:t>
            </a:r>
            <a:r>
              <a:rPr lang="en"/>
              <a:t> in both cases the scaled solution being found </a:t>
            </a:r>
            <a:r>
              <a:rPr lang="en"/>
              <a:t>despite</a:t>
            </a:r>
            <a:r>
              <a:rPr lang="en"/>
              <a:t> high levels of </a:t>
            </a:r>
            <a:r>
              <a:rPr lang="en"/>
              <a:t>noise</a:t>
            </a:r>
            <a:r>
              <a:rPr lang="en"/>
              <a:t>. Showing the validity of this kind of </a:t>
            </a:r>
            <a:r>
              <a:rPr lang="en"/>
              <a:t>linear</a:t>
            </a:r>
            <a:r>
              <a:rPr lang="en"/>
              <a:t> regression for substrate removal. </a:t>
            </a:r>
            <a:endParaRPr/>
          </a:p>
          <a:p>
            <a:pPr indent="0" lvl="0" marL="0" rtl="0" algn="l">
              <a:spcBef>
                <a:spcPts val="1200"/>
              </a:spcBef>
              <a:spcAft>
                <a:spcPts val="1200"/>
              </a:spcAft>
              <a:buNone/>
            </a:pPr>
            <a:r>
              <a:rPr lang="en"/>
              <a:t>This is promising for our </a:t>
            </a:r>
            <a:r>
              <a:rPr lang="en"/>
              <a:t>research</a:t>
            </a:r>
            <a:r>
              <a:rPr lang="en"/>
              <a:t> as it promises to allow the comparison of data across a variety of </a:t>
            </a:r>
            <a:r>
              <a:rPr lang="en"/>
              <a:t>substrates</a:t>
            </a:r>
            <a:r>
              <a:rPr lang="en"/>
              <a:t> allowing us to </a:t>
            </a:r>
            <a:r>
              <a:rPr lang="en"/>
              <a:t>effectively</a:t>
            </a:r>
            <a:r>
              <a:rPr lang="en"/>
              <a:t> compare a wide variety of samples and examine how </a:t>
            </a:r>
            <a:r>
              <a:rPr lang="en"/>
              <a:t>different</a:t>
            </a:r>
            <a:r>
              <a:rPr lang="en"/>
              <a:t> </a:t>
            </a:r>
            <a:r>
              <a:rPr lang="en"/>
              <a:t>synthesis</a:t>
            </a:r>
            <a:r>
              <a:rPr lang="en"/>
              <a:t> methods and substrates </a:t>
            </a:r>
            <a:r>
              <a:rPr lang="en"/>
              <a:t>affect</a:t>
            </a:r>
            <a:r>
              <a:rPr lang="en"/>
              <a:t> the final material</a:t>
            </a:r>
            <a:endParaRPr/>
          </a:p>
        </p:txBody>
      </p:sp>
      <p:sp>
        <p:nvSpPr>
          <p:cNvPr id="211" name="Google Shape;2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217" name="Google Shape;217;p30"/>
          <p:cNvSpPr txBox="1"/>
          <p:nvPr>
            <p:ph idx="1" type="body"/>
          </p:nvPr>
        </p:nvSpPr>
        <p:spPr>
          <a:xfrm>
            <a:off x="311700" y="9547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All test data was taken from IRRAS</a:t>
            </a:r>
            <a:r>
              <a:rPr lang="en" sz="1400"/>
              <a:t> and XRD at The center for functional nanomaterials at brookhaven national laboratory either by myself or dennis lee. </a:t>
            </a:r>
            <a:endParaRPr sz="1400"/>
          </a:p>
          <a:p>
            <a:pPr indent="0" lvl="0" marL="0" rtl="0" algn="l">
              <a:spcBef>
                <a:spcPts val="1200"/>
              </a:spcBef>
              <a:spcAft>
                <a:spcPts val="0"/>
              </a:spcAft>
              <a:buNone/>
            </a:pPr>
            <a:r>
              <a:rPr lang="en" sz="1400"/>
              <a:t>Additional graphs for reference were used on the slides indicated below:</a:t>
            </a:r>
            <a:endParaRPr sz="1400"/>
          </a:p>
          <a:p>
            <a:pPr indent="-317500" lvl="0" marL="457200" rtl="0" algn="l">
              <a:spcBef>
                <a:spcPts val="1200"/>
              </a:spcBef>
              <a:spcAft>
                <a:spcPts val="0"/>
              </a:spcAft>
              <a:buSzPts val="1400"/>
              <a:buChar char="-"/>
            </a:pPr>
            <a:r>
              <a:rPr lang="en" sz="1400"/>
              <a:t>[2]Mashhadzadeh, A. H., Taghizadeh, A., Taghizadeh, M., Munir, M. T., Habibzadeh, S., Salmankhani, A., Stadler, F. J., &amp; Saeb, M. R. (2020). Metal–Organic Framework (MOF) through the lens of molecular dynamics simulation: Current status and future perspective. </a:t>
            </a:r>
            <a:r>
              <a:rPr i="1" lang="en" sz="1400"/>
              <a:t>Journal of Composites Science</a:t>
            </a:r>
            <a:r>
              <a:rPr lang="en" sz="1400"/>
              <a:t>, </a:t>
            </a:r>
            <a:r>
              <a:rPr i="1" lang="en" sz="1400"/>
              <a:t>4</a:t>
            </a:r>
            <a:r>
              <a:rPr lang="en" sz="1400"/>
              <a:t>(2), 75. https://doi.org/10.3390/jcs4020075 </a:t>
            </a:r>
            <a:endParaRPr sz="1400"/>
          </a:p>
          <a:p>
            <a:pPr indent="-317500" lvl="0" marL="457200" rtl="0" algn="l">
              <a:spcBef>
                <a:spcPts val="0"/>
              </a:spcBef>
              <a:spcAft>
                <a:spcPts val="0"/>
              </a:spcAft>
              <a:buSzPts val="1400"/>
              <a:buChar char="-"/>
            </a:pPr>
            <a:r>
              <a:rPr lang="en" sz="1400"/>
              <a:t> [4]Attwa, M., Said, A., ElGamal, M., El-Shaer, Y., &amp; Elbasuney, S. (2023). Bespoke energetic zeolite imidazolate frameworks-8 (zif-8)/ammonium perchlorate nanocomposite: A novel reactive catalyzed high energy dense material with superior decomposition kinetics. </a:t>
            </a:r>
            <a:r>
              <a:rPr i="1" lang="en" sz="1400"/>
              <a:t>Journal of Inorganic and Organometallic Polymers and Materials</a:t>
            </a:r>
            <a:r>
              <a:rPr lang="en" sz="1400"/>
              <a:t>, </a:t>
            </a:r>
            <a:r>
              <a:rPr i="1" lang="en" sz="1400"/>
              <a:t>34</a:t>
            </a:r>
            <a:r>
              <a:rPr lang="en" sz="1400"/>
              <a:t>(1), 387–400. https://doi.org/10.1007/s10904-023-02834-2 </a:t>
            </a:r>
            <a:endParaRPr sz="1400"/>
          </a:p>
          <a:p>
            <a:pPr indent="-317500" lvl="0" marL="457200" rtl="0" algn="l">
              <a:spcBef>
                <a:spcPts val="0"/>
              </a:spcBef>
              <a:spcAft>
                <a:spcPts val="0"/>
              </a:spcAft>
              <a:buSzPts val="1400"/>
              <a:buChar char="-"/>
            </a:pPr>
            <a:r>
              <a:rPr lang="en" sz="1400"/>
              <a:t>[6]Anastasiou, S., Bhoria, N., Pokhrel, J., &amp; N. Karanikolos, G. (2016). Metal Organic Framework mixed matrix membranes for CO2 separation. </a:t>
            </a:r>
            <a:r>
              <a:rPr i="1" lang="en" sz="1400"/>
              <a:t>Abu Dhabi International Petroleum Exhibition &amp;amp; Conference</a:t>
            </a:r>
            <a:r>
              <a:rPr lang="en" sz="1400"/>
              <a:t>. https://doi.org/10.2118/183264-ms </a:t>
            </a:r>
            <a:endParaRPr sz="1400"/>
          </a:p>
        </p:txBody>
      </p:sp>
      <p:sp>
        <p:nvSpPr>
          <p:cNvPr id="218" name="Google Shape;21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MOF based materials</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MOFs or metal organic frameworks are a nanomaterial composed of a metal </a:t>
            </a:r>
            <a:r>
              <a:rPr lang="en"/>
              <a:t>node with an organic linker. </a:t>
            </a:r>
            <a:endParaRPr/>
          </a:p>
          <a:p>
            <a:pPr indent="0" lvl="0" marL="0" rtl="0" algn="l">
              <a:spcBef>
                <a:spcPts val="1200"/>
              </a:spcBef>
              <a:spcAft>
                <a:spcPts val="0"/>
              </a:spcAft>
              <a:buNone/>
            </a:pPr>
            <a:r>
              <a:rPr lang="en"/>
              <a:t>Pictured to the side they are an flexible material with a variety of highly useful features, including but not limited to:</a:t>
            </a:r>
            <a:endParaRPr/>
          </a:p>
          <a:p>
            <a:pPr indent="-342900" lvl="0" marL="457200" rtl="0" algn="l">
              <a:spcBef>
                <a:spcPts val="1200"/>
              </a:spcBef>
              <a:spcAft>
                <a:spcPts val="0"/>
              </a:spcAft>
              <a:buSzPts val="1800"/>
              <a:buChar char="-"/>
            </a:pPr>
            <a:r>
              <a:rPr lang="en"/>
              <a:t>High surface area </a:t>
            </a:r>
            <a:endParaRPr/>
          </a:p>
          <a:p>
            <a:pPr indent="-342900" lvl="0" marL="457200" rtl="0" algn="l">
              <a:spcBef>
                <a:spcPts val="0"/>
              </a:spcBef>
              <a:spcAft>
                <a:spcPts val="0"/>
              </a:spcAft>
              <a:buSzPts val="1800"/>
              <a:buChar char="-"/>
            </a:pPr>
            <a:r>
              <a:rPr lang="en"/>
              <a:t>Easy formation and chemical tunability </a:t>
            </a:r>
            <a:endParaRPr/>
          </a:p>
          <a:p>
            <a:pPr indent="-342900" lvl="0" marL="457200" rtl="0" algn="l">
              <a:spcBef>
                <a:spcPts val="0"/>
              </a:spcBef>
              <a:spcAft>
                <a:spcPts val="0"/>
              </a:spcAft>
              <a:buSzPts val="1800"/>
              <a:buChar char="-"/>
            </a:pPr>
            <a:r>
              <a:rPr lang="en"/>
              <a:t>Small pore and aperture size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 name="Google Shape;68;p14"/>
          <p:cNvPicPr preferRelativeResize="0"/>
          <p:nvPr/>
        </p:nvPicPr>
        <p:blipFill>
          <a:blip r:embed="rId3">
            <a:alphaModFix/>
          </a:blip>
          <a:stretch>
            <a:fillRect/>
          </a:stretch>
        </p:blipFill>
        <p:spPr>
          <a:xfrm>
            <a:off x="5064242" y="2571750"/>
            <a:ext cx="4079759" cy="2571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variable substrates </a:t>
            </a:r>
            <a:endParaRPr/>
          </a:p>
        </p:txBody>
      </p:sp>
      <p:sp>
        <p:nvSpPr>
          <p:cNvPr id="74" name="Google Shape;74;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Substrates also play an important role in the formation process, and relate heavily to the applications of a MOF </a:t>
            </a:r>
            <a:r>
              <a:rPr lang="en"/>
              <a:t>traditionally</a:t>
            </a:r>
            <a:r>
              <a:rPr lang="en"/>
              <a:t> mofs can be grown on a variety of substrates through one of three methods. </a:t>
            </a:r>
            <a:endParaRPr/>
          </a:p>
          <a:p>
            <a:pPr indent="0" lvl="0" marL="0" rtl="0" algn="l">
              <a:spcBef>
                <a:spcPts val="1200"/>
              </a:spcBef>
              <a:spcAft>
                <a:spcPts val="0"/>
              </a:spcAft>
              <a:buNone/>
            </a:pPr>
            <a:r>
              <a:rPr b="1" lang="en"/>
              <a:t>Anchored growth on a substance</a:t>
            </a:r>
            <a:r>
              <a:rPr lang="en">
                <a:solidFill>
                  <a:srgbClr val="1155CC"/>
                </a:solidFill>
              </a:rPr>
              <a:t>(Si wafers, </a:t>
            </a:r>
            <a:r>
              <a:rPr lang="en">
                <a:solidFill>
                  <a:srgbClr val="1155CC"/>
                </a:solidFill>
              </a:rPr>
              <a:t>Polypropylene</a:t>
            </a:r>
            <a:r>
              <a:rPr lang="en">
                <a:solidFill>
                  <a:srgbClr val="1155CC"/>
                </a:solidFill>
              </a:rPr>
              <a:t> fabric)</a:t>
            </a:r>
            <a:r>
              <a:rPr lang="en"/>
              <a:t>: </a:t>
            </a:r>
            <a:r>
              <a:rPr lang="en"/>
              <a:t>Through</a:t>
            </a:r>
            <a:r>
              <a:rPr lang="en"/>
              <a:t> methods like ALD surfaces can be prepared creating either an ideal surface for the growth of MOFs or including one of the </a:t>
            </a:r>
            <a:r>
              <a:rPr lang="en"/>
              <a:t>necessary</a:t>
            </a:r>
            <a:r>
              <a:rPr lang="en"/>
              <a:t> materials on the surface such as a metal oxide coating being consumed and contributing the metal nodes</a:t>
            </a:r>
            <a:endParaRPr/>
          </a:p>
          <a:p>
            <a:pPr indent="0" lvl="0" marL="0" rtl="0" algn="l">
              <a:spcBef>
                <a:spcPts val="1200"/>
              </a:spcBef>
              <a:spcAft>
                <a:spcPts val="0"/>
              </a:spcAft>
              <a:buNone/>
            </a:pPr>
            <a:r>
              <a:rPr b="1" lang="en"/>
              <a:t>Catalyzed</a:t>
            </a:r>
            <a:r>
              <a:rPr b="1" lang="en"/>
              <a:t> growth on a surface</a:t>
            </a:r>
            <a:r>
              <a:rPr lang="en">
                <a:solidFill>
                  <a:srgbClr val="CC0000"/>
                </a:solidFill>
              </a:rPr>
              <a:t>(Carbon paper, gold coated Si Wafers)</a:t>
            </a:r>
            <a:r>
              <a:rPr lang="en"/>
              <a:t>: through the use of methods such as current driven synthesis </a:t>
            </a:r>
            <a:r>
              <a:rPr lang="en"/>
              <a:t>which</a:t>
            </a:r>
            <a:r>
              <a:rPr lang="en"/>
              <a:t> applies a current at a surface or the seeding of nucleation points crystals can be encouraged to grow connected to a surface as well as in </a:t>
            </a:r>
            <a:r>
              <a:rPr lang="en"/>
              <a:t>solution</a:t>
            </a:r>
            <a:r>
              <a:rPr lang="en"/>
              <a:t> around them</a:t>
            </a:r>
            <a:endParaRPr/>
          </a:p>
          <a:p>
            <a:pPr indent="0" lvl="0" marL="0" rtl="0" algn="l">
              <a:spcBef>
                <a:spcPts val="1200"/>
              </a:spcBef>
              <a:spcAft>
                <a:spcPts val="0"/>
              </a:spcAft>
              <a:buNone/>
            </a:pPr>
            <a:r>
              <a:rPr b="1" lang="en"/>
              <a:t>Post </a:t>
            </a:r>
            <a:r>
              <a:rPr b="1" lang="en"/>
              <a:t>synthetic</a:t>
            </a:r>
            <a:r>
              <a:rPr b="1" lang="en"/>
              <a:t> </a:t>
            </a:r>
            <a:r>
              <a:rPr b="1" lang="en"/>
              <a:t>integration</a:t>
            </a:r>
            <a:r>
              <a:rPr lang="en">
                <a:solidFill>
                  <a:srgbClr val="6AA84F"/>
                </a:solidFill>
              </a:rPr>
              <a:t>(Polymeric materials)</a:t>
            </a:r>
            <a:r>
              <a:rPr lang="en"/>
              <a:t>: MOFs if grown in a powder form can be integrated into a variety of materials such as packing materials for catalytic cells or mixed into polymeric membranes to form mixed matrix membranes for applications like separations</a:t>
            </a:r>
            <a:endParaRPr/>
          </a:p>
          <a:p>
            <a:pPr indent="0" lvl="0" marL="0" rtl="0" algn="l">
              <a:spcBef>
                <a:spcPts val="120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Characterization technique - FTIR and IIRAS</a:t>
            </a:r>
            <a:endParaRPr/>
          </a:p>
        </p:txBody>
      </p:sp>
      <p:sp>
        <p:nvSpPr>
          <p:cNvPr id="81" name="Google Shape;81;p16"/>
          <p:cNvSpPr txBox="1"/>
          <p:nvPr>
            <p:ph idx="1" type="body"/>
          </p:nvPr>
        </p:nvSpPr>
        <p:spPr>
          <a:xfrm>
            <a:off x="311700" y="1171600"/>
            <a:ext cx="4704600" cy="3397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When examining mofs there are </a:t>
            </a:r>
            <a:r>
              <a:rPr lang="en"/>
              <a:t>several</a:t>
            </a:r>
            <a:r>
              <a:rPr lang="en"/>
              <a:t> characterization techniques of interest, but one of the primary examines </a:t>
            </a:r>
            <a:r>
              <a:rPr lang="en"/>
              <a:t>chemical</a:t>
            </a:r>
            <a:r>
              <a:rPr lang="en"/>
              <a:t> bonding. </a:t>
            </a:r>
            <a:endParaRPr/>
          </a:p>
          <a:p>
            <a:pPr indent="0" lvl="0" marL="0" rtl="0" algn="l">
              <a:spcBef>
                <a:spcPts val="1200"/>
              </a:spcBef>
              <a:spcAft>
                <a:spcPts val="0"/>
              </a:spcAft>
              <a:buNone/>
            </a:pPr>
            <a:r>
              <a:rPr lang="en"/>
              <a:t>FTIR and IIRAS are </a:t>
            </a:r>
            <a:r>
              <a:rPr lang="en"/>
              <a:t>spectroscopy</a:t>
            </a:r>
            <a:r>
              <a:rPr lang="en"/>
              <a:t> techniques </a:t>
            </a:r>
            <a:r>
              <a:rPr lang="en"/>
              <a:t>which</a:t>
            </a:r>
            <a:r>
              <a:rPr lang="en"/>
              <a:t> use light to examine what kinds of bonds are present in a material. </a:t>
            </a:r>
            <a:br>
              <a:rPr lang="en"/>
            </a:br>
            <a:endParaRPr/>
          </a:p>
          <a:p>
            <a:pPr indent="0" lvl="0" marL="0" rtl="0" algn="l">
              <a:spcBef>
                <a:spcPts val="1200"/>
              </a:spcBef>
              <a:spcAft>
                <a:spcPts val="0"/>
              </a:spcAft>
              <a:buNone/>
            </a:pPr>
            <a:r>
              <a:rPr lang="en"/>
              <a:t>Variable frequency light hits a material and different bonds will absorb light at </a:t>
            </a:r>
            <a:r>
              <a:rPr lang="en"/>
              <a:t>different</a:t>
            </a:r>
            <a:r>
              <a:rPr lang="en"/>
              <a:t> wavelengths. Allowing you to get an idea of what bonds or functional groups exist in a material.</a:t>
            </a:r>
            <a:endParaRPr/>
          </a:p>
          <a:p>
            <a:pPr indent="0" lvl="0" marL="0" rtl="0" algn="l">
              <a:spcBef>
                <a:spcPts val="1200"/>
              </a:spcBef>
              <a:spcAft>
                <a:spcPts val="0"/>
              </a:spcAft>
              <a:buNone/>
            </a:pPr>
            <a:r>
              <a:rPr lang="en"/>
              <a:t> This is </a:t>
            </a:r>
            <a:r>
              <a:rPr lang="en"/>
              <a:t>extremely</a:t>
            </a:r>
            <a:r>
              <a:rPr lang="en"/>
              <a:t> useful when it comes to mof. Allowing us to verify the formation of our materials of interest </a:t>
            </a:r>
            <a:endParaRPr/>
          </a:p>
          <a:p>
            <a:pPr indent="0" lvl="0" marL="0" rtl="0" algn="l">
              <a:spcBef>
                <a:spcPts val="1200"/>
              </a:spcBef>
              <a:spcAft>
                <a:spcPts val="1200"/>
              </a:spcAft>
              <a:buNone/>
            </a:pPr>
            <a:r>
              <a:rPr lang="en"/>
              <a:t>We </a:t>
            </a:r>
            <a:r>
              <a:rPr lang="en"/>
              <a:t>usually</a:t>
            </a:r>
            <a:r>
              <a:rPr lang="en"/>
              <a:t> do </a:t>
            </a:r>
            <a:r>
              <a:rPr lang="en"/>
              <a:t>this in two forms. </a:t>
            </a:r>
            <a:r>
              <a:rPr b="1" lang="en"/>
              <a:t>FTIR or Fourier Transform Infrared </a:t>
            </a:r>
            <a:r>
              <a:rPr lang="en"/>
              <a:t>Spectroscopy in which light is shown through a sample or </a:t>
            </a:r>
            <a:r>
              <a:rPr b="1" lang="en"/>
              <a:t>IRRAS, Infrared Reflection Absorption Spectroscopy</a:t>
            </a:r>
            <a:r>
              <a:rPr lang="en"/>
              <a:t> which is a highly surface sensitive spectroscopy technique</a:t>
            </a:r>
            <a:endParaRPr/>
          </a:p>
        </p:txBody>
      </p:sp>
      <p:pic>
        <p:nvPicPr>
          <p:cNvPr id="82" name="Google Shape;82;p16"/>
          <p:cNvPicPr preferRelativeResize="0"/>
          <p:nvPr/>
        </p:nvPicPr>
        <p:blipFill>
          <a:blip r:embed="rId3">
            <a:alphaModFix/>
          </a:blip>
          <a:stretch>
            <a:fillRect/>
          </a:stretch>
        </p:blipFill>
        <p:spPr>
          <a:xfrm>
            <a:off x="5846250" y="3087300"/>
            <a:ext cx="3297750" cy="1712300"/>
          </a:xfrm>
          <a:prstGeom prst="rect">
            <a:avLst/>
          </a:prstGeom>
          <a:noFill/>
          <a:ln>
            <a:noFill/>
          </a:ln>
        </p:spPr>
      </p:pic>
      <p:pic>
        <p:nvPicPr>
          <p:cNvPr id="83" name="Google Shape;83;p16" title="PXL_20250317_155450342.MP.jpg"/>
          <p:cNvPicPr preferRelativeResize="0"/>
          <p:nvPr/>
        </p:nvPicPr>
        <p:blipFill>
          <a:blip r:embed="rId4">
            <a:alphaModFix/>
          </a:blip>
          <a:stretch>
            <a:fillRect/>
          </a:stretch>
        </p:blipFill>
        <p:spPr>
          <a:xfrm>
            <a:off x="6210782" y="878800"/>
            <a:ext cx="2933222" cy="2208499"/>
          </a:xfrm>
          <a:prstGeom prst="rect">
            <a:avLst/>
          </a:prstGeom>
          <a:noFill/>
          <a:ln>
            <a:noFill/>
          </a:ln>
        </p:spPr>
      </p:pic>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Characterization technique - XRD</a:t>
            </a:r>
            <a:endParaRPr/>
          </a:p>
        </p:txBody>
      </p:sp>
      <p:sp>
        <p:nvSpPr>
          <p:cNvPr id="90" name="Google Shape;90;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XRD is a technique used for </a:t>
            </a:r>
            <a:r>
              <a:rPr lang="en"/>
              <a:t>identifying</a:t>
            </a:r>
            <a:r>
              <a:rPr lang="en"/>
              <a:t> the crystal phases in a material. By analysing how X rays are scattered upon hitting the surface of a material it is able to </a:t>
            </a:r>
            <a:r>
              <a:rPr lang="en"/>
              <a:t>identify</a:t>
            </a:r>
            <a:r>
              <a:rPr lang="en"/>
              <a:t> the crystal planes and structure of a material and </a:t>
            </a:r>
            <a:r>
              <a:rPr lang="en"/>
              <a:t>whether</a:t>
            </a:r>
            <a:r>
              <a:rPr lang="en"/>
              <a:t> it is </a:t>
            </a:r>
            <a:r>
              <a:rPr lang="en"/>
              <a:t>crystalline</a:t>
            </a:r>
            <a:r>
              <a:rPr lang="en"/>
              <a:t> or amorphous. Or any </a:t>
            </a:r>
            <a:r>
              <a:rPr lang="en"/>
              <a:t>major defects or deviation in crystallography. </a:t>
            </a:r>
            <a:endParaRPr/>
          </a:p>
          <a:p>
            <a:pPr indent="0" lvl="0" marL="0" rtl="0" algn="l">
              <a:spcBef>
                <a:spcPts val="1200"/>
              </a:spcBef>
              <a:spcAft>
                <a:spcPts val="1200"/>
              </a:spcAft>
              <a:buNone/>
            </a:pPr>
            <a:r>
              <a:t/>
            </a:r>
            <a:endParaRPr/>
          </a:p>
        </p:txBody>
      </p:sp>
      <p:pic>
        <p:nvPicPr>
          <p:cNvPr id="91" name="Google Shape;91;p17" title="PXL_20250306_154316328.MP.jpg"/>
          <p:cNvPicPr preferRelativeResize="0"/>
          <p:nvPr/>
        </p:nvPicPr>
        <p:blipFill>
          <a:blip r:embed="rId3">
            <a:alphaModFix/>
          </a:blip>
          <a:stretch>
            <a:fillRect/>
          </a:stretch>
        </p:blipFill>
        <p:spPr>
          <a:xfrm>
            <a:off x="2884528" y="2602400"/>
            <a:ext cx="3374950" cy="2541100"/>
          </a:xfrm>
          <a:prstGeom prst="rect">
            <a:avLst/>
          </a:prstGeom>
          <a:noFill/>
          <a:ln>
            <a:noFill/>
          </a:ln>
        </p:spPr>
      </p:pic>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r>
              <a:rPr lang="en"/>
              <a:t> - substrate removal </a:t>
            </a:r>
            <a:endParaRPr/>
          </a:p>
        </p:txBody>
      </p:sp>
      <p:sp>
        <p:nvSpPr>
          <p:cNvPr id="98" name="Google Shape;98;p18"/>
          <p:cNvSpPr txBox="1"/>
          <p:nvPr>
            <p:ph idx="1" type="body"/>
          </p:nvPr>
        </p:nvSpPr>
        <p:spPr>
          <a:xfrm>
            <a:off x="311700" y="1171600"/>
            <a:ext cx="32769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While these MOF based materials have a variety of applications, the fact we are working with a variety of </a:t>
            </a:r>
            <a:r>
              <a:rPr lang="en"/>
              <a:t>different</a:t>
            </a:r>
            <a:r>
              <a:rPr lang="en"/>
              <a:t> substrates poses its own challenges. For XRD and FTIR substrates will </a:t>
            </a:r>
            <a:r>
              <a:rPr lang="en"/>
              <a:t>have</a:t>
            </a:r>
            <a:r>
              <a:rPr lang="en"/>
              <a:t> </a:t>
            </a:r>
            <a:r>
              <a:rPr lang="en"/>
              <a:t>their</a:t>
            </a:r>
            <a:r>
              <a:rPr lang="en"/>
              <a:t> own signals which we expect to find traces of in our results.  If we want to compare samples across </a:t>
            </a:r>
            <a:r>
              <a:rPr lang="en"/>
              <a:t>different</a:t>
            </a:r>
            <a:r>
              <a:rPr lang="en"/>
              <a:t> substrates we need to be able to isolate and remove the </a:t>
            </a:r>
            <a:r>
              <a:rPr lang="en"/>
              <a:t>background</a:t>
            </a:r>
            <a:r>
              <a:rPr lang="en"/>
              <a:t> </a:t>
            </a:r>
            <a:endParaRPr/>
          </a:p>
        </p:txBody>
      </p:sp>
      <p:pic>
        <p:nvPicPr>
          <p:cNvPr id="99" name="Google Shape;99;p18"/>
          <p:cNvPicPr preferRelativeResize="0"/>
          <p:nvPr/>
        </p:nvPicPr>
        <p:blipFill>
          <a:blip r:embed="rId3">
            <a:alphaModFix/>
          </a:blip>
          <a:stretch>
            <a:fillRect/>
          </a:stretch>
        </p:blipFill>
        <p:spPr>
          <a:xfrm>
            <a:off x="3678200" y="1600196"/>
            <a:ext cx="5465800" cy="2540000"/>
          </a:xfrm>
          <a:prstGeom prst="rect">
            <a:avLst/>
          </a:prstGeom>
          <a:noFill/>
          <a:ln>
            <a:noFill/>
          </a:ln>
        </p:spPr>
      </p:pic>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 File types and Panda handling</a:t>
            </a:r>
            <a:endParaRPr/>
          </a:p>
        </p:txBody>
      </p:sp>
      <p:sp>
        <p:nvSpPr>
          <p:cNvPr id="106" name="Google Shape;106;p1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primary kind of file produced by XRD and FTIR is in the form of CSV or comma </a:t>
            </a:r>
            <a:r>
              <a:rPr lang="en"/>
              <a:t>separated</a:t>
            </a:r>
            <a:r>
              <a:rPr lang="en"/>
              <a:t> values. Lists of </a:t>
            </a:r>
            <a:r>
              <a:rPr lang="en"/>
              <a:t>individual</a:t>
            </a:r>
            <a:r>
              <a:rPr lang="en"/>
              <a:t> points with little additional information usually at the top in the form of strings. </a:t>
            </a:r>
            <a:endParaRPr/>
          </a:p>
          <a:p>
            <a:pPr indent="0" lvl="0" marL="0" rtl="0" algn="l">
              <a:spcBef>
                <a:spcPts val="1200"/>
              </a:spcBef>
              <a:spcAft>
                <a:spcPts val="0"/>
              </a:spcAft>
              <a:buNone/>
            </a:pPr>
            <a:r>
              <a:rPr lang="en"/>
              <a:t>This project uses panda data structures for storage as shown. By including the skiprow keyword it allows us to skip any additional information as needed. </a:t>
            </a:r>
            <a:endParaRPr/>
          </a:p>
          <a:p>
            <a:pPr indent="0" lvl="0" marL="0" rtl="0" algn="l">
              <a:spcBef>
                <a:spcPts val="1200"/>
              </a:spcBef>
              <a:spcAft>
                <a:spcPts val="1200"/>
              </a:spcAft>
              <a:buNone/>
            </a:pPr>
            <a:r>
              <a:rPr lang="en"/>
              <a:t>For simplicities sake this data is simply indexed with 0 and 1 for x and y data.  But later in the program the headers “x” “y” and “index” are used. Index has been included for tracking since the number of items in an array can at times </a:t>
            </a:r>
            <a:r>
              <a:rPr lang="en"/>
              <a:t>shift. </a:t>
            </a:r>
            <a:endParaRPr/>
          </a:p>
        </p:txBody>
      </p:sp>
      <p:pic>
        <p:nvPicPr>
          <p:cNvPr id="107" name="Google Shape;107;p19"/>
          <p:cNvPicPr preferRelativeResize="0"/>
          <p:nvPr/>
        </p:nvPicPr>
        <p:blipFill rotWithShape="1">
          <a:blip r:embed="rId3">
            <a:alphaModFix/>
          </a:blip>
          <a:srcRect b="0" l="0" r="8366" t="0"/>
          <a:stretch/>
        </p:blipFill>
        <p:spPr>
          <a:xfrm>
            <a:off x="4572000" y="1058225"/>
            <a:ext cx="4572000" cy="1202083"/>
          </a:xfrm>
          <a:prstGeom prst="rect">
            <a:avLst/>
          </a:prstGeom>
          <a:noFill/>
          <a:ln>
            <a:noFill/>
          </a:ln>
        </p:spPr>
      </p:pic>
      <p:pic>
        <p:nvPicPr>
          <p:cNvPr id="108" name="Google Shape;108;p19"/>
          <p:cNvPicPr preferRelativeResize="0"/>
          <p:nvPr/>
        </p:nvPicPr>
        <p:blipFill rotWithShape="1">
          <a:blip r:embed="rId4">
            <a:alphaModFix/>
          </a:blip>
          <a:srcRect b="0" l="0" r="0" t="35191"/>
          <a:stretch/>
        </p:blipFill>
        <p:spPr>
          <a:xfrm>
            <a:off x="7363875" y="2260300"/>
            <a:ext cx="1780125" cy="2788550"/>
          </a:xfrm>
          <a:prstGeom prst="rect">
            <a:avLst/>
          </a:prstGeom>
          <a:noFill/>
          <a:ln>
            <a:noFill/>
          </a:ln>
        </p:spPr>
      </p:pic>
      <p:pic>
        <p:nvPicPr>
          <p:cNvPr id="109" name="Google Shape;109;p19"/>
          <p:cNvPicPr preferRelativeResize="0"/>
          <p:nvPr/>
        </p:nvPicPr>
        <p:blipFill>
          <a:blip r:embed="rId5">
            <a:alphaModFix/>
          </a:blip>
          <a:stretch>
            <a:fillRect/>
          </a:stretch>
        </p:blipFill>
        <p:spPr>
          <a:xfrm>
            <a:off x="848775" y="4682175"/>
            <a:ext cx="3724363" cy="214275"/>
          </a:xfrm>
          <a:prstGeom prst="rect">
            <a:avLst/>
          </a:prstGeom>
          <a:noFill/>
          <a:ln>
            <a:noFill/>
          </a:ln>
        </p:spPr>
      </p:pic>
      <p:pic>
        <p:nvPicPr>
          <p:cNvPr id="110" name="Google Shape;110;p19"/>
          <p:cNvPicPr preferRelativeResize="0"/>
          <p:nvPr/>
        </p:nvPicPr>
        <p:blipFill>
          <a:blip r:embed="rId6">
            <a:alphaModFix/>
          </a:blip>
          <a:stretch>
            <a:fillRect/>
          </a:stretch>
        </p:blipFill>
        <p:spPr>
          <a:xfrm>
            <a:off x="848775" y="4896450"/>
            <a:ext cx="6515100" cy="152400"/>
          </a:xfrm>
          <a:prstGeom prst="rect">
            <a:avLst/>
          </a:prstGeom>
          <a:noFill/>
          <a:ln>
            <a:noFill/>
          </a:ln>
        </p:spPr>
      </p:pic>
      <p:pic>
        <p:nvPicPr>
          <p:cNvPr id="111" name="Google Shape;111;p19"/>
          <p:cNvPicPr preferRelativeResize="0"/>
          <p:nvPr/>
        </p:nvPicPr>
        <p:blipFill>
          <a:blip r:embed="rId7">
            <a:alphaModFix/>
          </a:blip>
          <a:stretch>
            <a:fillRect/>
          </a:stretch>
        </p:blipFill>
        <p:spPr>
          <a:xfrm>
            <a:off x="4573138" y="4372583"/>
            <a:ext cx="2276475" cy="523875"/>
          </a:xfrm>
          <a:prstGeom prst="rect">
            <a:avLst/>
          </a:prstGeom>
          <a:noFill/>
          <a:ln>
            <a:noFill/>
          </a:ln>
        </p:spPr>
      </p:pic>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Peak finding</a:t>
            </a:r>
            <a:endParaRPr/>
          </a:p>
        </p:txBody>
      </p:sp>
      <p:sp>
        <p:nvSpPr>
          <p:cNvPr id="118" name="Google Shape;118;p20"/>
          <p:cNvSpPr txBox="1"/>
          <p:nvPr>
            <p:ph idx="1" type="body"/>
          </p:nvPr>
        </p:nvSpPr>
        <p:spPr>
          <a:xfrm>
            <a:off x="311700" y="1171600"/>
            <a:ext cx="41217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One important task for both techniques is being able to find where peaks occur. Both XRD and IR spectrums will have a variety of peaks each of </a:t>
            </a:r>
            <a:r>
              <a:rPr lang="en"/>
              <a:t>which will contain information about your sample.</a:t>
            </a:r>
            <a:endParaRPr/>
          </a:p>
          <a:p>
            <a:pPr indent="0" lvl="0" marL="0" rtl="0" algn="l">
              <a:spcBef>
                <a:spcPts val="1200"/>
              </a:spcBef>
              <a:spcAft>
                <a:spcPts val="1200"/>
              </a:spcAft>
              <a:buNone/>
            </a:pPr>
            <a:r>
              <a:rPr lang="en"/>
              <a:t>So being able to find the precise location of peaks for a given dataset is highly important but a challenge.How do you find peaks when looking at a data set full of individual data? </a:t>
            </a:r>
            <a:endParaRPr/>
          </a:p>
        </p:txBody>
      </p:sp>
      <p:pic>
        <p:nvPicPr>
          <p:cNvPr id="119" name="Google Shape;119;p20"/>
          <p:cNvPicPr preferRelativeResize="0"/>
          <p:nvPr/>
        </p:nvPicPr>
        <p:blipFill>
          <a:blip r:embed="rId3">
            <a:alphaModFix/>
          </a:blip>
          <a:stretch>
            <a:fillRect/>
          </a:stretch>
        </p:blipFill>
        <p:spPr>
          <a:xfrm>
            <a:off x="5890200" y="0"/>
            <a:ext cx="3253799" cy="2474550"/>
          </a:xfrm>
          <a:prstGeom prst="rect">
            <a:avLst/>
          </a:prstGeom>
          <a:noFill/>
          <a:ln>
            <a:noFill/>
          </a:ln>
        </p:spPr>
      </p:pic>
      <p:sp>
        <p:nvSpPr>
          <p:cNvPr id="120" name="Google Shape;120;p20"/>
          <p:cNvSpPr txBox="1"/>
          <p:nvPr/>
        </p:nvSpPr>
        <p:spPr>
          <a:xfrm>
            <a:off x="4433400" y="2803500"/>
            <a:ext cx="46467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This can be </a:t>
            </a:r>
            <a:r>
              <a:rPr lang="en">
                <a:solidFill>
                  <a:schemeClr val="dk1"/>
                </a:solidFill>
                <a:latin typeface="Old Standard TT"/>
                <a:ea typeface="Old Standard TT"/>
                <a:cs typeface="Old Standard TT"/>
                <a:sym typeface="Old Standard TT"/>
              </a:rPr>
              <a:t>achieved</a:t>
            </a:r>
            <a:r>
              <a:rPr lang="en">
                <a:solidFill>
                  <a:schemeClr val="dk1"/>
                </a:solidFill>
                <a:latin typeface="Old Standard TT"/>
                <a:ea typeface="Old Standard TT"/>
                <a:cs typeface="Old Standard TT"/>
                <a:sym typeface="Old Standard TT"/>
              </a:rPr>
              <a:t> by point to point slope analysis. With a few additional variables. By comparing each point to the next in the </a:t>
            </a:r>
            <a:r>
              <a:rPr lang="en">
                <a:solidFill>
                  <a:schemeClr val="dk1"/>
                </a:solidFill>
                <a:latin typeface="Old Standard TT"/>
                <a:ea typeface="Old Standard TT"/>
                <a:cs typeface="Old Standard TT"/>
                <a:sym typeface="Old Standard TT"/>
              </a:rPr>
              <a:t>sequence</a:t>
            </a:r>
            <a:r>
              <a:rPr lang="en">
                <a:solidFill>
                  <a:schemeClr val="dk1"/>
                </a:solidFill>
                <a:latin typeface="Old Standard TT"/>
                <a:ea typeface="Old Standard TT"/>
                <a:cs typeface="Old Standard TT"/>
                <a:sym typeface="Old Standard TT"/>
              </a:rPr>
              <a:t> then at times series of points we can find where the function trends up. Altho there are a few variables to consider.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Minimum slope:</a:t>
            </a:r>
            <a:r>
              <a:rPr lang="en">
                <a:solidFill>
                  <a:schemeClr val="dk1"/>
                </a:solidFill>
                <a:latin typeface="Old Standard TT"/>
                <a:ea typeface="Old Standard TT"/>
                <a:cs typeface="Old Standard TT"/>
                <a:sym typeface="Old Standard TT"/>
              </a:rPr>
              <a:t> what is the minimum slope you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Range:</a:t>
            </a:r>
            <a:r>
              <a:rPr lang="en">
                <a:solidFill>
                  <a:schemeClr val="dk1"/>
                </a:solidFill>
                <a:latin typeface="Old Standard TT"/>
                <a:ea typeface="Old Standard TT"/>
                <a:cs typeface="Old Standard TT"/>
                <a:sym typeface="Old Standard TT"/>
              </a:rPr>
              <a:t> what range of x values are you looking at</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Minimum value:</a:t>
            </a:r>
            <a:r>
              <a:rPr lang="en">
                <a:solidFill>
                  <a:schemeClr val="dk1"/>
                </a:solidFill>
                <a:latin typeface="Old Standard TT"/>
                <a:ea typeface="Old Standard TT"/>
                <a:cs typeface="Old Standard TT"/>
                <a:sym typeface="Old Standard TT"/>
              </a:rPr>
              <a:t> what values do you consider </a:t>
            </a:r>
            <a:r>
              <a:rPr lang="en">
                <a:solidFill>
                  <a:schemeClr val="dk1"/>
                </a:solidFill>
                <a:latin typeface="Old Standard TT"/>
                <a:ea typeface="Old Standard TT"/>
                <a:cs typeface="Old Standard TT"/>
                <a:sym typeface="Old Standard TT"/>
              </a:rPr>
              <a:t>insignificant</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latin typeface="Old Standard TT"/>
                <a:ea typeface="Old Standard TT"/>
                <a:cs typeface="Old Standard TT"/>
                <a:sym typeface="Old Standard TT"/>
              </a:rPr>
              <a:t>Direction:</a:t>
            </a:r>
            <a:r>
              <a:rPr lang="en">
                <a:solidFill>
                  <a:schemeClr val="dk1"/>
                </a:solidFill>
                <a:latin typeface="Old Standard TT"/>
                <a:ea typeface="Old Standard TT"/>
                <a:cs typeface="Old Standard TT"/>
                <a:sym typeface="Old Standard TT"/>
              </a:rPr>
              <a:t> based on your baseline do you care about peaks or valleys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 </a:t>
            </a:r>
            <a:endParaRPr>
              <a:solidFill>
                <a:schemeClr val="dk1"/>
              </a:solidFill>
              <a:latin typeface="Old Standard TT"/>
              <a:ea typeface="Old Standard TT"/>
              <a:cs typeface="Old Standard TT"/>
              <a:sym typeface="Old Standard TT"/>
            </a:endParaRPr>
          </a:p>
        </p:txBody>
      </p:sp>
      <p:sp>
        <p:nvSpPr>
          <p:cNvPr id="121" name="Google Shape;121;p20"/>
          <p:cNvSpPr txBox="1"/>
          <p:nvPr/>
        </p:nvSpPr>
        <p:spPr>
          <a:xfrm>
            <a:off x="5136900" y="2339075"/>
            <a:ext cx="4007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Old Standard TT"/>
                <a:ea typeface="Old Standard TT"/>
                <a:cs typeface="Old Standard TT"/>
                <a:sym typeface="Old Standard TT"/>
              </a:rPr>
              <a:t>This graph represents FTIR data for ZIF-8 with simulated noise </a:t>
            </a:r>
            <a:endParaRPr sz="1300">
              <a:solidFill>
                <a:schemeClr val="dk1"/>
              </a:solidFill>
              <a:latin typeface="Old Standard TT"/>
              <a:ea typeface="Old Standard TT"/>
              <a:cs typeface="Old Standard TT"/>
              <a:sym typeface="Old Standard TT"/>
            </a:endParaRPr>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132275" y="2805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 Peak finding</a:t>
            </a:r>
            <a:endParaRPr/>
          </a:p>
        </p:txBody>
      </p:sp>
      <p:sp>
        <p:nvSpPr>
          <p:cNvPr id="128" name="Google Shape;128;p21"/>
          <p:cNvSpPr txBox="1"/>
          <p:nvPr>
            <p:ph idx="1" type="body"/>
          </p:nvPr>
        </p:nvSpPr>
        <p:spPr>
          <a:xfrm>
            <a:off x="132275" y="893750"/>
            <a:ext cx="3000300" cy="4145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The code is broken down into 3 sections, set up, analysis and reporting. </a:t>
            </a:r>
            <a:endParaRPr/>
          </a:p>
          <a:p>
            <a:pPr indent="0" lvl="0" marL="0" rtl="0" algn="l">
              <a:spcBef>
                <a:spcPts val="1200"/>
              </a:spcBef>
              <a:spcAft>
                <a:spcPts val="0"/>
              </a:spcAft>
              <a:buNone/>
            </a:pPr>
            <a:r>
              <a:rPr lang="en"/>
              <a:t>Set up </a:t>
            </a:r>
            <a:r>
              <a:rPr lang="en"/>
              <a:t>involves</a:t>
            </a:r>
            <a:r>
              <a:rPr lang="en"/>
              <a:t> </a:t>
            </a:r>
            <a:r>
              <a:rPr lang="en"/>
              <a:t>formatting</a:t>
            </a:r>
            <a:r>
              <a:rPr lang="en"/>
              <a:t> peaklist as a 2D list of </a:t>
            </a:r>
            <a:r>
              <a:rPr lang="en"/>
              <a:t>paired values. </a:t>
            </a:r>
            <a:endParaRPr/>
          </a:p>
          <a:p>
            <a:pPr indent="0" lvl="0" marL="0" rtl="0" algn="l">
              <a:spcBef>
                <a:spcPts val="1200"/>
              </a:spcBef>
              <a:spcAft>
                <a:spcPts val="0"/>
              </a:spcAft>
              <a:buNone/>
            </a:pPr>
            <a:r>
              <a:rPr lang="en"/>
              <a:t>Analysis scans the data identifying when there is a positive difference between the two points. It then further checks to see if this value is in a increasing trend continues. If not it is likely noise. </a:t>
            </a:r>
            <a:endParaRPr/>
          </a:p>
          <a:p>
            <a:pPr indent="0" lvl="0" marL="0" rtl="0" algn="l">
              <a:spcBef>
                <a:spcPts val="1200"/>
              </a:spcBef>
              <a:spcAft>
                <a:spcPts val="0"/>
              </a:spcAft>
              <a:buNone/>
            </a:pPr>
            <a:r>
              <a:rPr lang="en"/>
              <a:t>If the trend dose increase it indicates that a point has been found. Flagging the code to continue. Then once the slope between the current value stops increasing it saves the current value as that peaks maximum</a:t>
            </a:r>
            <a:endParaRPr/>
          </a:p>
          <a:p>
            <a:pPr indent="0" lvl="0" marL="0" rtl="0" algn="l">
              <a:spcBef>
                <a:spcPts val="1200"/>
              </a:spcBef>
              <a:spcAft>
                <a:spcPts val="1200"/>
              </a:spcAft>
              <a:buNone/>
            </a:pPr>
            <a:r>
              <a:rPr lang="en"/>
              <a:t>Finally the reporting prints out information about the number of peaks it also adjusts peak list removing the formatting values and there location before returning the list of peaks outside of the function. </a:t>
            </a:r>
            <a:endParaRPr/>
          </a:p>
        </p:txBody>
      </p:sp>
      <p:pic>
        <p:nvPicPr>
          <p:cNvPr id="129" name="Google Shape;129;p21"/>
          <p:cNvPicPr preferRelativeResize="0"/>
          <p:nvPr/>
        </p:nvPicPr>
        <p:blipFill>
          <a:blip r:embed="rId3">
            <a:alphaModFix/>
          </a:blip>
          <a:stretch>
            <a:fillRect/>
          </a:stretch>
        </p:blipFill>
        <p:spPr>
          <a:xfrm>
            <a:off x="3132575" y="0"/>
            <a:ext cx="6011426" cy="3324428"/>
          </a:xfrm>
          <a:prstGeom prst="rect">
            <a:avLst/>
          </a:prstGeom>
          <a:noFill/>
          <a:ln>
            <a:noFill/>
          </a:ln>
        </p:spPr>
      </p:pic>
      <p:sp>
        <p:nvSpPr>
          <p:cNvPr id="130" name="Google Shape;1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1"/>
          <p:cNvPicPr preferRelativeResize="0"/>
          <p:nvPr/>
        </p:nvPicPr>
        <p:blipFill>
          <a:blip r:embed="rId4">
            <a:alphaModFix/>
          </a:blip>
          <a:stretch>
            <a:fillRect/>
          </a:stretch>
        </p:blipFill>
        <p:spPr>
          <a:xfrm>
            <a:off x="3087025" y="3324425"/>
            <a:ext cx="2611101" cy="1910550"/>
          </a:xfrm>
          <a:prstGeom prst="rect">
            <a:avLst/>
          </a:prstGeom>
          <a:noFill/>
          <a:ln>
            <a:noFill/>
          </a:ln>
        </p:spPr>
      </p:pic>
      <p:pic>
        <p:nvPicPr>
          <p:cNvPr id="132" name="Google Shape;132;p21"/>
          <p:cNvPicPr preferRelativeResize="0"/>
          <p:nvPr/>
        </p:nvPicPr>
        <p:blipFill>
          <a:blip r:embed="rId5">
            <a:alphaModFix/>
          </a:blip>
          <a:stretch>
            <a:fillRect/>
          </a:stretch>
        </p:blipFill>
        <p:spPr>
          <a:xfrm>
            <a:off x="6233375" y="3377832"/>
            <a:ext cx="2377849" cy="180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